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C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A907D8-9988-4E8D-861A-2969B614C8BD}" v="5" dt="2025-09-10T10:56:14.4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eeha Akbar" userId="85a28b77-d8a0-45ba-be2e-04f0b533c727" providerId="ADAL" clId="{B2342CFD-C34C-4380-89CE-0FF66F4F4D6B}"/>
    <pc:docChg chg="custSel modSld">
      <pc:chgData name="Maleeha Akbar" userId="85a28b77-d8a0-45ba-be2e-04f0b533c727" providerId="ADAL" clId="{B2342CFD-C34C-4380-89CE-0FF66F4F4D6B}" dt="2025-06-06T08:55:27.863" v="80" actId="20577"/>
      <pc:docMkLst>
        <pc:docMk/>
      </pc:docMkLst>
      <pc:sldChg chg="modSp mod">
        <pc:chgData name="Maleeha Akbar" userId="85a28b77-d8a0-45ba-be2e-04f0b533c727" providerId="ADAL" clId="{B2342CFD-C34C-4380-89CE-0FF66F4F4D6B}" dt="2025-06-06T08:55:27.863" v="80" actId="20577"/>
        <pc:sldMkLst>
          <pc:docMk/>
          <pc:sldMk cId="3643211225" sldId="265"/>
        </pc:sldMkLst>
      </pc:sldChg>
    </pc:docChg>
  </pc:docChgLst>
  <pc:docChgLst>
    <pc:chgData name="Maleeha Akbar" userId="85a28b77-d8a0-45ba-be2e-04f0b533c727" providerId="ADAL" clId="{EAD8A23B-3542-4699-ABC5-7A17CD274D9E}"/>
    <pc:docChg chg="undo custSel modSld">
      <pc:chgData name="Maleeha Akbar" userId="85a28b77-d8a0-45ba-be2e-04f0b533c727" providerId="ADAL" clId="{EAD8A23B-3542-4699-ABC5-7A17CD274D9E}" dt="2025-09-10T10:56:29.956" v="66" actId="20577"/>
      <pc:docMkLst>
        <pc:docMk/>
      </pc:docMkLst>
      <pc:sldChg chg="modSp mod">
        <pc:chgData name="Maleeha Akbar" userId="85a28b77-d8a0-45ba-be2e-04f0b533c727" providerId="ADAL" clId="{EAD8A23B-3542-4699-ABC5-7A17CD274D9E}" dt="2025-09-10T10:55:34.680" v="52" actId="20577"/>
        <pc:sldMkLst>
          <pc:docMk/>
          <pc:sldMk cId="545031629" sldId="257"/>
        </pc:sldMkLst>
        <pc:spChg chg="mod">
          <ac:chgData name="Maleeha Akbar" userId="85a28b77-d8a0-45ba-be2e-04f0b533c727" providerId="ADAL" clId="{EAD8A23B-3542-4699-ABC5-7A17CD274D9E}" dt="2025-09-10T10:55:34.680" v="52" actId="20577"/>
          <ac:spMkLst>
            <pc:docMk/>
            <pc:sldMk cId="545031629" sldId="257"/>
            <ac:spMk id="8" creationId="{A39710A3-F167-9711-9DC6-40E0B0F99CFD}"/>
          </ac:spMkLst>
        </pc:spChg>
        <pc:graphicFrameChg chg="mod">
          <ac:chgData name="Maleeha Akbar" userId="85a28b77-d8a0-45ba-be2e-04f0b533c727" providerId="ADAL" clId="{EAD8A23B-3542-4699-ABC5-7A17CD274D9E}" dt="2025-09-10T10:55:03.110" v="8"/>
          <ac:graphicFrameMkLst>
            <pc:docMk/>
            <pc:sldMk cId="545031629" sldId="257"/>
            <ac:graphicFrameMk id="7" creationId="{7ED6A1F9-20EC-0A46-74A9-41C4EB53D7EA}"/>
          </ac:graphicFrameMkLst>
        </pc:graphicFrameChg>
      </pc:sldChg>
      <pc:sldChg chg="modSp">
        <pc:chgData name="Maleeha Akbar" userId="85a28b77-d8a0-45ba-be2e-04f0b533c727" providerId="ADAL" clId="{EAD8A23B-3542-4699-ABC5-7A17CD274D9E}" dt="2025-09-10T10:55:45.993" v="53"/>
        <pc:sldMkLst>
          <pc:docMk/>
          <pc:sldMk cId="334129243" sldId="258"/>
        </pc:sldMkLst>
        <pc:graphicFrameChg chg="mod">
          <ac:chgData name="Maleeha Akbar" userId="85a28b77-d8a0-45ba-be2e-04f0b533c727" providerId="ADAL" clId="{EAD8A23B-3542-4699-ABC5-7A17CD274D9E}" dt="2025-09-10T10:55:45.993" v="53"/>
          <ac:graphicFrameMkLst>
            <pc:docMk/>
            <pc:sldMk cId="334129243" sldId="258"/>
            <ac:graphicFrameMk id="4" creationId="{2316A34C-D5FE-1E71-6D78-546DCEDF4A5C}"/>
          </ac:graphicFrameMkLst>
        </pc:graphicFrameChg>
      </pc:sldChg>
      <pc:sldChg chg="modSp mod">
        <pc:chgData name="Maleeha Akbar" userId="85a28b77-d8a0-45ba-be2e-04f0b533c727" providerId="ADAL" clId="{EAD8A23B-3542-4699-ABC5-7A17CD274D9E}" dt="2025-09-10T10:54:54.167" v="7" actId="207"/>
        <pc:sldMkLst>
          <pc:docMk/>
          <pc:sldMk cId="3689514924" sldId="259"/>
        </pc:sldMkLst>
        <pc:spChg chg="mod">
          <ac:chgData name="Maleeha Akbar" userId="85a28b77-d8a0-45ba-be2e-04f0b533c727" providerId="ADAL" clId="{EAD8A23B-3542-4699-ABC5-7A17CD274D9E}" dt="2025-09-10T10:54:54.167" v="7" actId="207"/>
          <ac:spMkLst>
            <pc:docMk/>
            <pc:sldMk cId="3689514924" sldId="259"/>
            <ac:spMk id="4" creationId="{12D3247D-8871-B997-ADF1-F5B9251823F8}"/>
          </ac:spMkLst>
        </pc:spChg>
        <pc:spChg chg="mod">
          <ac:chgData name="Maleeha Akbar" userId="85a28b77-d8a0-45ba-be2e-04f0b533c727" providerId="ADAL" clId="{EAD8A23B-3542-4699-ABC5-7A17CD274D9E}" dt="2025-09-10T10:54:54.167" v="7" actId="207"/>
          <ac:spMkLst>
            <pc:docMk/>
            <pc:sldMk cId="3689514924" sldId="259"/>
            <ac:spMk id="5" creationId="{CEE5CDFD-E4EB-711D-E346-0241BAA34A2D}"/>
          </ac:spMkLst>
        </pc:spChg>
        <pc:spChg chg="mod">
          <ac:chgData name="Maleeha Akbar" userId="85a28b77-d8a0-45ba-be2e-04f0b533c727" providerId="ADAL" clId="{EAD8A23B-3542-4699-ABC5-7A17CD274D9E}" dt="2025-09-10T10:54:54.167" v="7" actId="207"/>
          <ac:spMkLst>
            <pc:docMk/>
            <pc:sldMk cId="3689514924" sldId="259"/>
            <ac:spMk id="6" creationId="{D3A83382-6FC0-FA22-84C4-A101CEAB6A75}"/>
          </ac:spMkLst>
        </pc:spChg>
        <pc:spChg chg="mod">
          <ac:chgData name="Maleeha Akbar" userId="85a28b77-d8a0-45ba-be2e-04f0b533c727" providerId="ADAL" clId="{EAD8A23B-3542-4699-ABC5-7A17CD274D9E}" dt="2025-09-10T10:54:54.167" v="7" actId="207"/>
          <ac:spMkLst>
            <pc:docMk/>
            <pc:sldMk cId="3689514924" sldId="259"/>
            <ac:spMk id="7" creationId="{045E98BA-ED16-4F6C-9026-415717BA08A5}"/>
          </ac:spMkLst>
        </pc:spChg>
        <pc:spChg chg="mod">
          <ac:chgData name="Maleeha Akbar" userId="85a28b77-d8a0-45ba-be2e-04f0b533c727" providerId="ADAL" clId="{EAD8A23B-3542-4699-ABC5-7A17CD274D9E}" dt="2025-09-10T10:54:54.167" v="7" actId="207"/>
          <ac:spMkLst>
            <pc:docMk/>
            <pc:sldMk cId="3689514924" sldId="259"/>
            <ac:spMk id="8" creationId="{11925276-501F-101A-E396-B88B44E82913}"/>
          </ac:spMkLst>
        </pc:spChg>
        <pc:spChg chg="mod">
          <ac:chgData name="Maleeha Akbar" userId="85a28b77-d8a0-45ba-be2e-04f0b533c727" providerId="ADAL" clId="{EAD8A23B-3542-4699-ABC5-7A17CD274D9E}" dt="2025-09-10T10:54:54.167" v="7" actId="207"/>
          <ac:spMkLst>
            <pc:docMk/>
            <pc:sldMk cId="3689514924" sldId="259"/>
            <ac:spMk id="9" creationId="{4F4A2A9A-5B73-7AE1-DD16-F8E4C1EC4249}"/>
          </ac:spMkLst>
        </pc:spChg>
        <pc:spChg chg="mod">
          <ac:chgData name="Maleeha Akbar" userId="85a28b77-d8a0-45ba-be2e-04f0b533c727" providerId="ADAL" clId="{EAD8A23B-3542-4699-ABC5-7A17CD274D9E}" dt="2025-09-10T10:54:54.167" v="7" actId="207"/>
          <ac:spMkLst>
            <pc:docMk/>
            <pc:sldMk cId="3689514924" sldId="259"/>
            <ac:spMk id="11" creationId="{60DEF927-0292-A268-0B4C-DF6F686184A7}"/>
          </ac:spMkLst>
        </pc:spChg>
        <pc:spChg chg="mod">
          <ac:chgData name="Maleeha Akbar" userId="85a28b77-d8a0-45ba-be2e-04f0b533c727" providerId="ADAL" clId="{EAD8A23B-3542-4699-ABC5-7A17CD274D9E}" dt="2025-09-10T10:54:54.167" v="7" actId="207"/>
          <ac:spMkLst>
            <pc:docMk/>
            <pc:sldMk cId="3689514924" sldId="259"/>
            <ac:spMk id="12" creationId="{E3DE7F89-5A84-5A7E-346C-492A9D880FB7}"/>
          </ac:spMkLst>
        </pc:spChg>
        <pc:spChg chg="mod">
          <ac:chgData name="Maleeha Akbar" userId="85a28b77-d8a0-45ba-be2e-04f0b533c727" providerId="ADAL" clId="{EAD8A23B-3542-4699-ABC5-7A17CD274D9E}" dt="2025-09-10T10:54:54.167" v="7" actId="207"/>
          <ac:spMkLst>
            <pc:docMk/>
            <pc:sldMk cId="3689514924" sldId="259"/>
            <ac:spMk id="13" creationId="{8B38CA11-B91F-B7AF-B0B0-8A75B9D0C96D}"/>
          </ac:spMkLst>
        </pc:spChg>
        <pc:spChg chg="mod">
          <ac:chgData name="Maleeha Akbar" userId="85a28b77-d8a0-45ba-be2e-04f0b533c727" providerId="ADAL" clId="{EAD8A23B-3542-4699-ABC5-7A17CD274D9E}" dt="2025-09-10T10:54:54.167" v="7" actId="207"/>
          <ac:spMkLst>
            <pc:docMk/>
            <pc:sldMk cId="3689514924" sldId="259"/>
            <ac:spMk id="14" creationId="{3E42B0FC-1DEC-FB07-03EE-5F889B4EC0D0}"/>
          </ac:spMkLst>
        </pc:spChg>
        <pc:spChg chg="mod">
          <ac:chgData name="Maleeha Akbar" userId="85a28b77-d8a0-45ba-be2e-04f0b533c727" providerId="ADAL" clId="{EAD8A23B-3542-4699-ABC5-7A17CD274D9E}" dt="2025-09-10T10:54:37.570" v="5" actId="1076"/>
          <ac:spMkLst>
            <pc:docMk/>
            <pc:sldMk cId="3689514924" sldId="259"/>
            <ac:spMk id="15" creationId="{E1B00E34-9305-3817-176D-0695C7A30E05}"/>
          </ac:spMkLst>
        </pc:spChg>
      </pc:sldChg>
      <pc:sldChg chg="modSp mod">
        <pc:chgData name="Maleeha Akbar" userId="85a28b77-d8a0-45ba-be2e-04f0b533c727" providerId="ADAL" clId="{EAD8A23B-3542-4699-ABC5-7A17CD274D9E}" dt="2025-09-10T10:56:29.956" v="66" actId="20577"/>
        <pc:sldMkLst>
          <pc:docMk/>
          <pc:sldMk cId="126841697" sldId="261"/>
        </pc:sldMkLst>
        <pc:spChg chg="mod">
          <ac:chgData name="Maleeha Akbar" userId="85a28b77-d8a0-45ba-be2e-04f0b533c727" providerId="ADAL" clId="{EAD8A23B-3542-4699-ABC5-7A17CD274D9E}" dt="2025-09-10T10:56:29.956" v="66" actId="20577"/>
          <ac:spMkLst>
            <pc:docMk/>
            <pc:sldMk cId="126841697" sldId="261"/>
            <ac:spMk id="5" creationId="{D58FE034-0E64-8B4F-794E-DC7E4B9A86EA}"/>
          </ac:spMkLst>
        </pc:spChg>
        <pc:graphicFrameChg chg="mod">
          <ac:chgData name="Maleeha Akbar" userId="85a28b77-d8a0-45ba-be2e-04f0b533c727" providerId="ADAL" clId="{EAD8A23B-3542-4699-ABC5-7A17CD274D9E}" dt="2025-09-10T10:56:04.930" v="54"/>
          <ac:graphicFrameMkLst>
            <pc:docMk/>
            <pc:sldMk cId="126841697" sldId="261"/>
            <ac:graphicFrameMk id="4" creationId="{65935EB5-06B7-9C55-0ECE-658BD5F95A55}"/>
          </ac:graphicFrameMkLst>
        </pc:graphicFrameChg>
      </pc:sldChg>
      <pc:sldChg chg="modSp mod">
        <pc:chgData name="Maleeha Akbar" userId="85a28b77-d8a0-45ba-be2e-04f0b533c727" providerId="ADAL" clId="{EAD8A23B-3542-4699-ABC5-7A17CD274D9E}" dt="2025-09-10T10:56:23.479" v="62" actId="20577"/>
        <pc:sldMkLst>
          <pc:docMk/>
          <pc:sldMk cId="2286019737" sldId="263"/>
        </pc:sldMkLst>
        <pc:spChg chg="mod">
          <ac:chgData name="Maleeha Akbar" userId="85a28b77-d8a0-45ba-be2e-04f0b533c727" providerId="ADAL" clId="{EAD8A23B-3542-4699-ABC5-7A17CD274D9E}" dt="2025-09-10T10:56:23.479" v="62" actId="20577"/>
          <ac:spMkLst>
            <pc:docMk/>
            <pc:sldMk cId="2286019737" sldId="263"/>
            <ac:spMk id="5" creationId="{E8706D02-25EE-6254-2E08-FEC59276CDA8}"/>
          </ac:spMkLst>
        </pc:spChg>
        <pc:graphicFrameChg chg="mod">
          <ac:chgData name="Maleeha Akbar" userId="85a28b77-d8a0-45ba-be2e-04f0b533c727" providerId="ADAL" clId="{EAD8A23B-3542-4699-ABC5-7A17CD274D9E}" dt="2025-09-10T10:56:14.432" v="55"/>
          <ac:graphicFrameMkLst>
            <pc:docMk/>
            <pc:sldMk cId="2286019737" sldId="263"/>
            <ac:graphicFrameMk id="4" creationId="{1C8B9926-D524-8312-6AC0-6F4E7E77D164}"/>
          </ac:graphicFrameMkLst>
        </pc:graphicFrameChg>
      </pc:sldChg>
      <pc:sldChg chg="modSp mod">
        <pc:chgData name="Maleeha Akbar" userId="85a28b77-d8a0-45ba-be2e-04f0b533c727" providerId="ADAL" clId="{EAD8A23B-3542-4699-ABC5-7A17CD274D9E}" dt="2025-09-10T10:52:32.784" v="2" actId="20577"/>
        <pc:sldMkLst>
          <pc:docMk/>
          <pc:sldMk cId="3643211225" sldId="265"/>
        </pc:sldMkLst>
        <pc:spChg chg="mod">
          <ac:chgData name="Maleeha Akbar" userId="85a28b77-d8a0-45ba-be2e-04f0b533c727" providerId="ADAL" clId="{EAD8A23B-3542-4699-ABC5-7A17CD274D9E}" dt="2025-09-10T10:52:32.784" v="2" actId="20577"/>
          <ac:spMkLst>
            <pc:docMk/>
            <pc:sldMk cId="3643211225" sldId="265"/>
            <ac:spMk id="3" creationId="{0BB06A1C-775D-6C29-0CDD-683B2F58CC8C}"/>
          </ac:spMkLst>
        </pc:spChg>
      </pc:sldChg>
    </pc:docChg>
  </pc:docChgLst>
  <pc:docChgLst>
    <pc:chgData name="Maleeha Akbar" userId="85a28b77-d8a0-45ba-be2e-04f0b533c727" providerId="ADAL" clId="{B65073A7-534A-45B2-AB78-9D8F5F12D131}"/>
    <pc:docChg chg="undo custSel addSld modSld">
      <pc:chgData name="Maleeha Akbar" userId="85a28b77-d8a0-45ba-be2e-04f0b533c727" providerId="ADAL" clId="{B65073A7-534A-45B2-AB78-9D8F5F12D131}" dt="2025-02-21T09:53:20.190" v="1002" actId="1076"/>
      <pc:docMkLst>
        <pc:docMk/>
      </pc:docMkLst>
      <pc:sldChg chg="modSp mod">
        <pc:chgData name="Maleeha Akbar" userId="85a28b77-d8a0-45ba-be2e-04f0b533c727" providerId="ADAL" clId="{B65073A7-534A-45B2-AB78-9D8F5F12D131}" dt="2025-02-21T09:52:51.610" v="998" actId="1076"/>
        <pc:sldMkLst>
          <pc:docMk/>
          <pc:sldMk cId="334129243" sldId="258"/>
        </pc:sldMkLst>
      </pc:sldChg>
      <pc:sldChg chg="modSp mod">
        <pc:chgData name="Maleeha Akbar" userId="85a28b77-d8a0-45ba-be2e-04f0b533c727" providerId="ADAL" clId="{B65073A7-534A-45B2-AB78-9D8F5F12D131}" dt="2025-02-21T09:53:20.190" v="1002" actId="1076"/>
        <pc:sldMkLst>
          <pc:docMk/>
          <pc:sldMk cId="126841697" sldId="261"/>
        </pc:sldMkLst>
      </pc:sldChg>
      <pc:sldChg chg="addSp delSp modSp new mod setBg modClrScheme chgLayout">
        <pc:chgData name="Maleeha Akbar" userId="85a28b77-d8a0-45ba-be2e-04f0b533c727" providerId="ADAL" clId="{B65073A7-534A-45B2-AB78-9D8F5F12D131}" dt="2025-02-20T23:31:04.547" v="995" actId="20577"/>
        <pc:sldMkLst>
          <pc:docMk/>
          <pc:sldMk cId="3643211225" sldId="26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Have</a:t>
            </a:r>
            <a:r>
              <a:rPr lang="en-GB" baseline="0" dirty="0"/>
              <a:t> you ever heard of Needle and Syringe Provision before? If so, from who?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1"/>
                <c:pt idx="0">
                  <c:v>Answers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72-43E7-A66C-C00F089EDC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0C3D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1D52-4373-92A1-63573B1B5432}"/>
              </c:ext>
            </c:extLst>
          </c:dPt>
          <c:cat>
            <c:strRef>
              <c:f>Sheet1!$A$2:$A$3</c:f>
              <c:strCache>
                <c:ptCount val="1"/>
                <c:pt idx="0">
                  <c:v>Answers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72-43E7-A66C-C00F089EDC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237647"/>
        <c:axId val="50230447"/>
      </c:barChart>
      <c:catAx>
        <c:axId val="50237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230447"/>
        <c:crosses val="autoZero"/>
        <c:auto val="1"/>
        <c:lblAlgn val="ctr"/>
        <c:lblOffset val="100"/>
        <c:noMultiLvlLbl val="0"/>
      </c:catAx>
      <c:valAx>
        <c:axId val="502304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237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611249778603336"/>
          <c:y val="0.89505669111010244"/>
          <c:w val="0.17186037200593565"/>
          <c:h val="8.76752554459520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Do</a:t>
            </a:r>
            <a:r>
              <a:rPr lang="en-GB" baseline="0" dirty="0"/>
              <a:t> you think there are any myths about Needle and Syringe Provision?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Answers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DE-4023-A961-F87729FD1EC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E0C3DE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Answers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DE-4023-A961-F87729FD1E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82703215"/>
        <c:axId val="1382702735"/>
      </c:barChart>
      <c:catAx>
        <c:axId val="1382703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2702735"/>
        <c:crosses val="autoZero"/>
        <c:auto val="1"/>
        <c:lblAlgn val="ctr"/>
        <c:lblOffset val="100"/>
        <c:noMultiLvlLbl val="0"/>
      </c:catAx>
      <c:valAx>
        <c:axId val="13827027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2703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Do</a:t>
            </a:r>
            <a:r>
              <a:rPr lang="en-GB" baseline="0" dirty="0"/>
              <a:t> you have any worries regarding needle use in your accommodation?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Answers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56-4D27-B86B-57748883E5A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E0C3DE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Answers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56-4D27-B86B-57748883E5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32321951"/>
        <c:axId val="732320991"/>
      </c:barChart>
      <c:catAx>
        <c:axId val="732321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320991"/>
        <c:crosses val="autoZero"/>
        <c:auto val="1"/>
        <c:lblAlgn val="ctr"/>
        <c:lblOffset val="100"/>
        <c:noMultiLvlLbl val="0"/>
      </c:catAx>
      <c:valAx>
        <c:axId val="732320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3219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Have</a:t>
            </a:r>
            <a:r>
              <a:rPr lang="en-GB" baseline="0" dirty="0"/>
              <a:t> you seen anyone dispose of their needles in a different way? (i.e. other than a sharps bin)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Answers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D1-4E17-BC68-5609C0AC31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E0C3DE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Answers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D1-4E17-BC68-5609C0AC31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32326863"/>
        <c:axId val="732327823"/>
      </c:barChart>
      <c:catAx>
        <c:axId val="732326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327823"/>
        <c:crosses val="autoZero"/>
        <c:auto val="1"/>
        <c:lblAlgn val="ctr"/>
        <c:lblOffset val="100"/>
        <c:noMultiLvlLbl val="0"/>
      </c:catAx>
      <c:valAx>
        <c:axId val="7323278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3268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3734A-3531-E630-7461-D34E5AF9C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6E1BDD-FD60-2F29-4CC0-5EFAAC1CCA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0BE1F-32B2-7DBD-82C2-7768DC523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A73F00-8469-028D-6302-18192D6AA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C5856-A0F9-634A-8ACF-05DD935DE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50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CD047-DC2F-3337-F750-1F03CB9BF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CD3A00-91B2-075D-AAD4-326079C1A2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7FB61-7E46-BCA8-AF45-586F91DB9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EC396-20C9-5CC6-B301-0F8515942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D0813-DF54-B4FE-DB39-0576AE92F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682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261EB-2792-3A1D-C1CD-5B35EFBB9B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0E71C3-1B58-CE91-3514-F6E33E1AB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91976-09B6-6835-A04E-D1A680AE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58D19-558B-3866-FF01-AEF5CB7A1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83532-8CF8-D3BF-3722-AF43A9724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815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40DC2-C616-F88D-471C-F3DE0AF0C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3BCCB-9281-E2A1-0435-09C8CBB2E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6E67E-664B-204A-EE42-C705B9DDA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0E3AB-97DF-A390-3E7F-8AF0076D5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2D64B-2D6E-09BB-E7E4-4848F6535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127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32469-E065-9694-11F3-63811677A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CB8AD-E391-06E0-2548-B229FAE0D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B3CD3-CC5F-FC1F-AF6E-9C8941B29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8ADF3-E8C2-D371-9377-AF65F8805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2F726-0FC7-C343-7083-5C288DFFB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3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B71E6-99FF-185B-DFBC-5D1D3A7C6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780CF-C5C8-B8DC-10DB-801DFF4007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5CFD2C-A3FD-DD35-7E60-9A46D5BB7F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E51D2F-3682-684C-16D4-B279E5154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794E1-C810-B5A8-2BF2-12FF676B9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50FAC-8C90-B5D4-3D7A-92C54A3BE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04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94FD2-148E-BE61-C576-6AE488CA8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0FB95-2CC6-4874-6E5C-FC6E0D4A5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4C5CBF-800E-D624-7199-8431E765C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9572C2-E853-AB9D-DBCC-E6BEF0DA9E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894D6D-793A-337C-F8B3-E6DF56E742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52597A-A59E-5008-1F3B-38423B575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D74418-2762-FEDB-75D4-E4BE0D13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F3FB46-3176-E12B-94C4-097FDA2B7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718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9BF24-8A69-0C85-FA65-E9F329AFC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176AB3-BC2F-7433-7466-9BE390F1E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2E5E3E-A3DA-A23B-BA12-FB2257AA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B1235-ED00-64F7-0A2A-D452C52D6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280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211E5-C89B-378C-F2BA-2E09DCDB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95D170-0690-5742-9A6C-700503E32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24EC46-CB4A-46EB-DE71-691C36E18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8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677CD-6FA9-7735-761B-EBA84A85C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3C123-4003-792C-CD37-8441353FD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96FD2-3945-652A-4F3B-521F7FFDB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042588-86ED-8864-6F27-89EC619DA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0080B5-917C-B640-E039-B53779D87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C34B0-D34D-2DCE-3FE2-C819E4011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671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A8730-5E67-8DE8-B94A-C5715C1FD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8E964D-6B67-4F79-D3B4-6A71F44AE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CE23-350E-5163-FC43-114BC4CA2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79E06A-0A0D-0813-7C46-23BCFB7A4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357B4E-7AB2-E3A3-EFC8-4CA0F5BFB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2C683-9ADD-929E-A807-800F52982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2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F3ED21-83A1-D7A0-BF74-7C1CECEFA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00913-7276-E287-3322-74A1B061A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152F1-E2CD-EA99-D2F0-FFEA9E269A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5E5698-B2C7-4D08-8CAE-0A8E161D0566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3B505-019A-972F-9B3D-97312A3714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5B757-34F1-AF4D-18D1-B2823562C8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369EFA-36E4-4B00-9BD2-6EDAF983D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834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3C433-2490-54CF-46A7-2C08BE5698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7794" y="2901636"/>
            <a:ext cx="9144000" cy="2387600"/>
          </a:xfrm>
        </p:spPr>
        <p:txBody>
          <a:bodyPr/>
          <a:lstStyle/>
          <a:p>
            <a:r>
              <a:rPr lang="en-GB" dirty="0"/>
              <a:t>NSP Survey = 36 responses</a:t>
            </a:r>
          </a:p>
        </p:txBody>
      </p:sp>
      <p:pic>
        <p:nvPicPr>
          <p:cNvPr id="5" name="Picture 4" descr="A purple and white text&#10;&#10;AI-generated content may be incorrect.">
            <a:extLst>
              <a:ext uri="{FF2B5EF4-FFF2-40B4-BE49-F238E27FC236}">
                <a16:creationId xmlns:a16="http://schemas.microsoft.com/office/drawing/2014/main" id="{4CE098A5-AAFD-3279-0173-C5932BA6E1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52" t="9345" r="28457" b="63825"/>
          <a:stretch/>
        </p:blipFill>
        <p:spPr>
          <a:xfrm>
            <a:off x="3932903" y="558930"/>
            <a:ext cx="4326194" cy="1998047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8B508AF-17C5-8D91-B926-4646AC47DBC7}"/>
              </a:ext>
            </a:extLst>
          </p:cNvPr>
          <p:cNvGrpSpPr/>
          <p:nvPr/>
        </p:nvGrpSpPr>
        <p:grpSpPr>
          <a:xfrm>
            <a:off x="865413" y="2901636"/>
            <a:ext cx="10992115" cy="853493"/>
            <a:chOff x="353963" y="4071541"/>
            <a:chExt cx="10992115" cy="853493"/>
          </a:xfrm>
        </p:grpSpPr>
        <p:pic>
          <p:nvPicPr>
            <p:cNvPr id="9" name="Picture 8" descr="A purple and white text&#10;&#10;AI-generated content may be incorrect.">
              <a:extLst>
                <a:ext uri="{FF2B5EF4-FFF2-40B4-BE49-F238E27FC236}">
                  <a16:creationId xmlns:a16="http://schemas.microsoft.com/office/drawing/2014/main" id="{4C42EA79-D92B-616E-46B2-0B8889B1BC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593" t="38121" r="15533" b="43082"/>
            <a:stretch/>
          </p:blipFill>
          <p:spPr>
            <a:xfrm>
              <a:off x="353963" y="4118100"/>
              <a:ext cx="3155808" cy="650546"/>
            </a:xfrm>
            <a:prstGeom prst="rect">
              <a:avLst/>
            </a:prstGeom>
          </p:spPr>
        </p:pic>
        <p:pic>
          <p:nvPicPr>
            <p:cNvPr id="10" name="Picture 9" descr="A purple and white text&#10;&#10;AI-generated content may be incorrect.">
              <a:extLst>
                <a:ext uri="{FF2B5EF4-FFF2-40B4-BE49-F238E27FC236}">
                  <a16:creationId xmlns:a16="http://schemas.microsoft.com/office/drawing/2014/main" id="{3745CCE7-EFC2-0BEF-B24B-685A2D2A7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310" t="55706" r="16946" b="26905"/>
            <a:stretch/>
          </p:blipFill>
          <p:spPr>
            <a:xfrm>
              <a:off x="3647767" y="4071541"/>
              <a:ext cx="3597917" cy="697105"/>
            </a:xfrm>
            <a:prstGeom prst="rect">
              <a:avLst/>
            </a:prstGeom>
          </p:spPr>
        </p:pic>
        <p:pic>
          <p:nvPicPr>
            <p:cNvPr id="11" name="Picture 10" descr="A purple and white text&#10;&#10;AI-generated content may be incorrect.">
              <a:extLst>
                <a:ext uri="{FF2B5EF4-FFF2-40B4-BE49-F238E27FC236}">
                  <a16:creationId xmlns:a16="http://schemas.microsoft.com/office/drawing/2014/main" id="{D8E5EFCC-3C71-269D-92D8-5428BA1ECF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56" t="73889" r="10615" b="5176"/>
            <a:stretch/>
          </p:blipFill>
          <p:spPr>
            <a:xfrm>
              <a:off x="7383680" y="4118100"/>
              <a:ext cx="3962398" cy="8069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35255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6B8C-7EF3-B2DC-27B8-8FA167FEB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0285" y="741391"/>
            <a:ext cx="3443514" cy="1616203"/>
          </a:xfrm>
        </p:spPr>
        <p:txBody>
          <a:bodyPr anchor="b">
            <a:normAutofit/>
          </a:bodyPr>
          <a:lstStyle/>
          <a:p>
            <a:r>
              <a:rPr lang="en-GB" sz="3200"/>
              <a:t>VAC Rep Suggestions</a:t>
            </a:r>
          </a:p>
        </p:txBody>
      </p:sp>
      <p:pic>
        <p:nvPicPr>
          <p:cNvPr id="5" name="Picture 4" descr="A close-up of a book&#10;&#10;AI-generated content may be incorrect.">
            <a:extLst>
              <a:ext uri="{FF2B5EF4-FFF2-40B4-BE49-F238E27FC236}">
                <a16:creationId xmlns:a16="http://schemas.microsoft.com/office/drawing/2014/main" id="{A9047DA4-D0C9-C111-71F1-614D37AF0F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" r="1" b="1"/>
          <a:stretch/>
        </p:blipFill>
        <p:spPr>
          <a:xfrm>
            <a:off x="787114" y="1106570"/>
            <a:ext cx="6449549" cy="457421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06A1C-775D-6C29-0CDD-683B2F58C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0285" y="2533476"/>
            <a:ext cx="3443514" cy="3447832"/>
          </a:xfrm>
        </p:spPr>
        <p:txBody>
          <a:bodyPr anchor="t">
            <a:normAutofit lnSpcReduction="10000"/>
          </a:bodyPr>
          <a:lstStyle/>
          <a:p>
            <a:r>
              <a:rPr lang="en-GB" sz="1400" dirty="0"/>
              <a:t>More promotion of single black sharps bin for needle disposal</a:t>
            </a:r>
          </a:p>
          <a:p>
            <a:r>
              <a:rPr lang="en-GB" sz="1400" dirty="0"/>
              <a:t>Deliver NSP training to hostels/harm reduction peers/vac reps so they feel confident in knowledge and safer injecting</a:t>
            </a:r>
          </a:p>
          <a:p>
            <a:r>
              <a:rPr lang="en-GB" sz="1400" dirty="0"/>
              <a:t>Create posters for sharps bins to encourage harm reduction</a:t>
            </a:r>
          </a:p>
          <a:p>
            <a:r>
              <a:rPr lang="en-GB" sz="1400" dirty="0"/>
              <a:t>More Harm Reduction/Naloxone Training for SU with incentives/certificates included (something they can look forward to)</a:t>
            </a:r>
          </a:p>
          <a:p>
            <a:r>
              <a:rPr lang="en-GB" sz="1400" dirty="0"/>
              <a:t>Resources shared i.e. safer injecting leaflet, WEDINOS, Harm Reduction Hub Info sheet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31C49F18-8757-4E87-5C2E-9D6D7B82B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5C84D91-E5BF-B919-ACEF-4A25262CEE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D889E38-27CA-E23F-B646-8D7B4BB17D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43211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ED6A1F9-20EC-0A46-74A9-41C4EB53D7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4126084"/>
              </p:ext>
            </p:extLst>
          </p:nvPr>
        </p:nvGraphicFramePr>
        <p:xfrm>
          <a:off x="1310969" y="1222613"/>
          <a:ext cx="6718710" cy="4412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39710A3-F167-9711-9DC6-40E0B0F99CFD}"/>
              </a:ext>
            </a:extLst>
          </p:cNvPr>
          <p:cNvSpPr txBox="1"/>
          <p:nvPr/>
        </p:nvSpPr>
        <p:spPr>
          <a:xfrm>
            <a:off x="8573729" y="1720840"/>
            <a:ext cx="293984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Yes = 30</a:t>
            </a:r>
          </a:p>
          <a:p>
            <a:r>
              <a:rPr lang="en-GB" dirty="0"/>
              <a:t>No= 6</a:t>
            </a:r>
          </a:p>
          <a:p>
            <a:endParaRPr lang="en-GB" dirty="0"/>
          </a:p>
          <a:p>
            <a:r>
              <a:rPr lang="en-GB" dirty="0"/>
              <a:t>From where?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Cardiff Prison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Hostels (</a:t>
            </a:r>
            <a:r>
              <a:rPr lang="en-GB" dirty="0" err="1"/>
              <a:t>Huggard</a:t>
            </a:r>
            <a:r>
              <a:rPr lang="en-GB" dirty="0"/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Boots </a:t>
            </a:r>
            <a:r>
              <a:rPr lang="en-GB" dirty="0" err="1"/>
              <a:t>Pharamcy</a:t>
            </a:r>
            <a:endParaRPr lang="en-GB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CAU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Drug and alcohol services – staff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Friends (word of mouth)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50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316A34C-D5FE-1E71-6D78-546DCEDF4A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8590650"/>
              </p:ext>
            </p:extLst>
          </p:nvPr>
        </p:nvGraphicFramePr>
        <p:xfrm>
          <a:off x="1894349" y="1328311"/>
          <a:ext cx="5882967" cy="4590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41A155C-F802-361E-B8C0-3C57255B325B}"/>
              </a:ext>
            </a:extLst>
          </p:cNvPr>
          <p:cNvSpPr txBox="1"/>
          <p:nvPr/>
        </p:nvSpPr>
        <p:spPr>
          <a:xfrm>
            <a:off x="8327923" y="3195624"/>
            <a:ext cx="1396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 = 15</a:t>
            </a:r>
          </a:p>
          <a:p>
            <a:r>
              <a:rPr lang="en-GB" dirty="0"/>
              <a:t>N = 21</a:t>
            </a:r>
          </a:p>
        </p:txBody>
      </p:sp>
    </p:spTree>
    <p:extLst>
      <p:ext uri="{BB962C8B-B14F-4D97-AF65-F5344CB8AC3E}">
        <p14:creationId xmlns:p14="http://schemas.microsoft.com/office/powerpoint/2010/main" val="334129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315F776-6636-B25B-E3A8-CCC243F139F2}"/>
              </a:ext>
            </a:extLst>
          </p:cNvPr>
          <p:cNvGrpSpPr/>
          <p:nvPr/>
        </p:nvGrpSpPr>
        <p:grpSpPr>
          <a:xfrm>
            <a:off x="567775" y="1151107"/>
            <a:ext cx="9856913" cy="5509035"/>
            <a:chOff x="1304513" y="895468"/>
            <a:chExt cx="9856913" cy="55090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1A7B77-4429-D1A5-FD1F-9DE99EF39722}"/>
                </a:ext>
              </a:extLst>
            </p:cNvPr>
            <p:cNvGrpSpPr/>
            <p:nvPr/>
          </p:nvGrpSpPr>
          <p:grpSpPr>
            <a:xfrm>
              <a:off x="2095548" y="895468"/>
              <a:ext cx="8533104" cy="5509035"/>
              <a:chOff x="30103" y="1487199"/>
              <a:chExt cx="8533104" cy="5509035"/>
            </a:xfrm>
          </p:grpSpPr>
          <p:sp>
            <p:nvSpPr>
              <p:cNvPr id="12" name="Speech Bubble: Oval 11">
                <a:extLst>
                  <a:ext uri="{FF2B5EF4-FFF2-40B4-BE49-F238E27FC236}">
                    <a16:creationId xmlns:a16="http://schemas.microsoft.com/office/drawing/2014/main" id="{E3DE7F89-5A84-5A7E-346C-492A9D880FB7}"/>
                  </a:ext>
                </a:extLst>
              </p:cNvPr>
              <p:cNvSpPr>
                <a:spLocks/>
              </p:cNvSpPr>
              <p:nvPr/>
            </p:nvSpPr>
            <p:spPr>
              <a:xfrm flipH="1" flipV="1">
                <a:off x="30103" y="1487199"/>
                <a:ext cx="8533104" cy="5509035"/>
              </a:xfrm>
              <a:prstGeom prst="wedgeEllipseCallout">
                <a:avLst/>
              </a:prstGeom>
              <a:solidFill>
                <a:srgbClr val="E0C3DE"/>
              </a:solidFill>
              <a:ln>
                <a:solidFill>
                  <a:srgbClr val="955FA5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B38CA11-B91F-B7AF-B0B0-8A75B9D0C96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45153" y="1712380"/>
                <a:ext cx="489599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b="1" i="1" dirty="0">
                    <a:solidFill>
                      <a:srgbClr val="955FA5"/>
                    </a:solidFill>
                  </a:rPr>
                  <a:t>“IT PROMOTES DRUG USE”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E42B0FC-1DEC-FB07-03EE-5F889B4EC0D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3248" y="2526538"/>
                <a:ext cx="720681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b="1" i="1" dirty="0">
                    <a:solidFill>
                      <a:srgbClr val="955FA5"/>
                    </a:solidFill>
                  </a:rPr>
                  <a:t>“IT ENCOURAGES DRUG TAKING, SOME PEOPLE IMAGINE A CONGREGATION OF USERS IN ONE PLACE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1B00E34-9305-3817-176D-0695C7A30E0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79481" y="2076743"/>
                <a:ext cx="48959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b="1" i="1" dirty="0">
                    <a:solidFill>
                      <a:srgbClr val="7030A0"/>
                    </a:solidFill>
                  </a:rPr>
                  <a:t>“THAT ITS EXPENSIVE”</a:t>
                </a: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2D3247D-8871-B997-ADF1-F5B9251823F8}"/>
                </a:ext>
              </a:extLst>
            </p:cNvPr>
            <p:cNvSpPr txBox="1">
              <a:spLocks/>
            </p:cNvSpPr>
            <p:nvPr/>
          </p:nvSpPr>
          <p:spPr>
            <a:xfrm>
              <a:off x="1563348" y="3537819"/>
              <a:ext cx="95980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i="1" dirty="0">
                  <a:solidFill>
                    <a:srgbClr val="7030A0"/>
                  </a:solidFill>
                </a:rPr>
                <a:t>“SOME NEEDLE EXCHANGES GIVE OUT FAULTY EQUIPMENT”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EE5CDFD-E4EB-711D-E346-0241BAA34A2D}"/>
                </a:ext>
              </a:extLst>
            </p:cNvPr>
            <p:cNvSpPr txBox="1">
              <a:spLocks/>
            </p:cNvSpPr>
            <p:nvPr/>
          </p:nvSpPr>
          <p:spPr>
            <a:xfrm>
              <a:off x="1837437" y="3110465"/>
              <a:ext cx="73691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>
                  <a:solidFill>
                    <a:srgbClr val="955FA5"/>
                  </a:solidFill>
                </a:rPr>
                <a:t>“PEOPLE THAT USE HARD DRUGS WILL USE NEEDLES”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3A83382-6FC0-FA22-84C4-A101CEAB6A75}"/>
                </a:ext>
              </a:extLst>
            </p:cNvPr>
            <p:cNvSpPr txBox="1">
              <a:spLocks/>
            </p:cNvSpPr>
            <p:nvPr/>
          </p:nvSpPr>
          <p:spPr>
            <a:xfrm>
              <a:off x="2279829" y="2618083"/>
              <a:ext cx="80153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i="1" dirty="0">
                  <a:solidFill>
                    <a:srgbClr val="7030A0"/>
                  </a:solidFill>
                </a:rPr>
                <a:t>“THEY ARE NOT GIVING OUT CLEAN NEEDLES”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45E98BA-ED16-4F6C-9026-415717BA08A5}"/>
                </a:ext>
              </a:extLst>
            </p:cNvPr>
            <p:cNvSpPr txBox="1">
              <a:spLocks/>
            </p:cNvSpPr>
            <p:nvPr/>
          </p:nvSpPr>
          <p:spPr>
            <a:xfrm>
              <a:off x="3772960" y="3992183"/>
              <a:ext cx="67005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>
                  <a:solidFill>
                    <a:srgbClr val="955FA5"/>
                  </a:solidFill>
                </a:rPr>
                <a:t>“YOU WILL GET JUDGED FOR WALKING INTO AN NSP”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1925276-501F-101A-E396-B88B44E82913}"/>
                </a:ext>
              </a:extLst>
            </p:cNvPr>
            <p:cNvSpPr txBox="1">
              <a:spLocks/>
            </p:cNvSpPr>
            <p:nvPr/>
          </p:nvSpPr>
          <p:spPr>
            <a:xfrm>
              <a:off x="3242195" y="4902324"/>
              <a:ext cx="37002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i="1" dirty="0">
                  <a:solidFill>
                    <a:srgbClr val="955FA5"/>
                  </a:solidFill>
                </a:rPr>
                <a:t>“THEY ONLY GIVE OUT NEEDLES”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F4A2A9A-5B73-7AE1-DD16-F8E4C1EC4249}"/>
                </a:ext>
              </a:extLst>
            </p:cNvPr>
            <p:cNvSpPr txBox="1">
              <a:spLocks/>
            </p:cNvSpPr>
            <p:nvPr/>
          </p:nvSpPr>
          <p:spPr>
            <a:xfrm>
              <a:off x="1304513" y="4424522"/>
              <a:ext cx="696603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i="1" dirty="0">
                  <a:solidFill>
                    <a:srgbClr val="7030A0"/>
                  </a:solidFill>
                </a:rPr>
                <a:t>“ONLY JUNKIES GO THERE”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74190C2-594B-0D45-BE99-1C2A06121FF6}"/>
                </a:ext>
              </a:extLst>
            </p:cNvPr>
            <p:cNvSpPr txBox="1">
              <a:spLocks/>
            </p:cNvSpPr>
            <p:nvPr/>
          </p:nvSpPr>
          <p:spPr>
            <a:xfrm>
              <a:off x="6820549" y="4406075"/>
              <a:ext cx="33496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i="1" dirty="0">
                  <a:solidFill>
                    <a:srgbClr val="7030A0"/>
                  </a:solidFill>
                </a:rPr>
                <a:t>“NEEDLES ARE TOO READILY AVAILABLE”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0DEF927-0292-A268-0B4C-DF6F686184A7}"/>
                </a:ext>
              </a:extLst>
            </p:cNvPr>
            <p:cNvSpPr txBox="1">
              <a:spLocks/>
            </p:cNvSpPr>
            <p:nvPr/>
          </p:nvSpPr>
          <p:spPr>
            <a:xfrm>
              <a:off x="3651112" y="5287793"/>
              <a:ext cx="5663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i="1" dirty="0">
                  <a:solidFill>
                    <a:srgbClr val="7030A0"/>
                  </a:solidFill>
                </a:rPr>
                <a:t>“NOT ALL NEEDLE EXCHANGES GIVE OUT THE SAME NEEDLES”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F17B2F54-FDCB-77B3-2F19-8862D574B140}"/>
              </a:ext>
            </a:extLst>
          </p:cNvPr>
          <p:cNvSpPr txBox="1"/>
          <p:nvPr/>
        </p:nvSpPr>
        <p:spPr>
          <a:xfrm>
            <a:off x="7831547" y="208857"/>
            <a:ext cx="2139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 you think there are any myths about NSP’s?</a:t>
            </a:r>
          </a:p>
        </p:txBody>
      </p:sp>
    </p:spTree>
    <p:extLst>
      <p:ext uri="{BB962C8B-B14F-4D97-AF65-F5344CB8AC3E}">
        <p14:creationId xmlns:p14="http://schemas.microsoft.com/office/powerpoint/2010/main" val="3689514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F7523A6-A64A-4586-FCD4-23956B450CFF}"/>
              </a:ext>
            </a:extLst>
          </p:cNvPr>
          <p:cNvGrpSpPr/>
          <p:nvPr/>
        </p:nvGrpSpPr>
        <p:grpSpPr>
          <a:xfrm>
            <a:off x="0" y="1047429"/>
            <a:ext cx="10890182" cy="5509035"/>
            <a:chOff x="-172078" y="870448"/>
            <a:chExt cx="10890182" cy="55090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084656A-A9E6-5245-F6E6-5418F90AE4FB}"/>
                </a:ext>
              </a:extLst>
            </p:cNvPr>
            <p:cNvGrpSpPr/>
            <p:nvPr/>
          </p:nvGrpSpPr>
          <p:grpSpPr>
            <a:xfrm>
              <a:off x="-172078" y="870448"/>
              <a:ext cx="10890182" cy="5509035"/>
              <a:chOff x="-172078" y="870448"/>
              <a:chExt cx="10890182" cy="5509035"/>
            </a:xfrm>
          </p:grpSpPr>
          <p:sp>
            <p:nvSpPr>
              <p:cNvPr id="8" name="Speech Bubble: Oval 7">
                <a:extLst>
                  <a:ext uri="{FF2B5EF4-FFF2-40B4-BE49-F238E27FC236}">
                    <a16:creationId xmlns:a16="http://schemas.microsoft.com/office/drawing/2014/main" id="{0B71224F-9664-4C80-2BAD-FB018A805DFE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1883680" y="870448"/>
                <a:ext cx="8533104" cy="5509035"/>
              </a:xfrm>
              <a:prstGeom prst="wedgeEllipseCallout">
                <a:avLst/>
              </a:prstGeom>
              <a:solidFill>
                <a:srgbClr val="E0C3DE"/>
              </a:solidFill>
              <a:ln>
                <a:solidFill>
                  <a:srgbClr val="955FA5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EF7DE91-622D-1C01-090F-D15E6FFB35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57543" y="4061855"/>
                <a:ext cx="81655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b="1" i="1" dirty="0">
                    <a:solidFill>
                      <a:srgbClr val="7030A0"/>
                    </a:solidFill>
                  </a:rPr>
                  <a:t>“HAVE BOXES OF NEEDLES DISPLAYED IN THE RECEPTION OF HOSTELS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4775725-501B-99D1-D492-313C410EDE9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172078" y="1845231"/>
                <a:ext cx="78077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i="1" dirty="0">
                    <a:solidFill>
                      <a:srgbClr val="955FA5"/>
                    </a:solidFill>
                  </a:rPr>
                  <a:t>“</a:t>
                </a:r>
                <a:r>
                  <a:rPr lang="en-GB" sz="2400" b="1" i="1" dirty="0">
                    <a:solidFill>
                      <a:srgbClr val="955FA5"/>
                    </a:solidFill>
                  </a:rPr>
                  <a:t>ONLINE</a:t>
                </a:r>
                <a:r>
                  <a:rPr lang="en-GB" b="1" i="1" dirty="0">
                    <a:solidFill>
                      <a:srgbClr val="955FA5"/>
                    </a:solidFill>
                  </a:rPr>
                  <a:t>”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EF15786-40FB-410E-6336-496EB19F13F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92104" y="2307645"/>
                <a:ext cx="780778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b="1" i="1" dirty="0">
                    <a:solidFill>
                      <a:srgbClr val="7030A0"/>
                    </a:solidFill>
                  </a:rPr>
                  <a:t>“WELL TRAINED STAFF WHO CAN ENCOURAGE SERVICE USERS”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6EF591E-C331-2E35-2609-0D53587838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65376" y="1871457"/>
                <a:ext cx="62178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i="1" dirty="0">
                    <a:solidFill>
                      <a:srgbClr val="955FA5"/>
                    </a:solidFill>
                  </a:rPr>
                  <a:t>“ADVERTISING IN LOCAL HUBS”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12F41E1-652A-3ADA-AFCE-F73BB8B6763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3586" y="2785064"/>
                <a:ext cx="818238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2100" b="1" i="1" dirty="0">
                    <a:solidFill>
                      <a:srgbClr val="955FA5"/>
                    </a:solidFill>
                  </a:rPr>
                  <a:t>“MORE PROMOTION ON THE HARM REDUCTION VAN”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0D458F0-3E9A-043B-6F0A-AAED16A1526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83501" y="3193139"/>
                <a:ext cx="70007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i="1" dirty="0">
                    <a:solidFill>
                      <a:srgbClr val="7030A0"/>
                    </a:solidFill>
                  </a:rPr>
                  <a:t>“GOING TO MORE HOSTELS TO PROMOTE NSP’s”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DF0AF6D-5B8C-DA1B-79F6-F7083163C0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01667" y="3601653"/>
                <a:ext cx="8716437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100" b="1" i="1" dirty="0">
                    <a:solidFill>
                      <a:srgbClr val="955FA5"/>
                    </a:solidFill>
                  </a:rPr>
                  <a:t>“PROMOTING INCENTIVES FOR BRINGING USED NEEDLES BACK”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6669DE8-3464-9452-18BA-6C32B015D3B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01315" y="992948"/>
                <a:ext cx="489599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b="1" i="1" dirty="0">
                    <a:solidFill>
                      <a:srgbClr val="955FA5"/>
                    </a:solidFill>
                  </a:rPr>
                  <a:t>“WORD OF MOUTH”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E44E09-AC43-AAE0-B04F-2E13291AE37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02999" y="1449917"/>
                <a:ext cx="590646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100" b="1" i="1" dirty="0">
                    <a:solidFill>
                      <a:srgbClr val="7030A0"/>
                    </a:solidFill>
                  </a:rPr>
                  <a:t>“POSTERS IN KEY HOT SPOTS OR AREAS”</a:t>
                </a: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ADE2E47-7541-E3CB-8519-44934D1C4F52}"/>
                </a:ext>
              </a:extLst>
            </p:cNvPr>
            <p:cNvSpPr txBox="1">
              <a:spLocks/>
            </p:cNvSpPr>
            <p:nvPr/>
          </p:nvSpPr>
          <p:spPr>
            <a:xfrm>
              <a:off x="3172360" y="4890243"/>
              <a:ext cx="63750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i="1" dirty="0">
                  <a:solidFill>
                    <a:srgbClr val="7030A0"/>
                  </a:solidFill>
                </a:rPr>
                <a:t>“OFFER TRAINING AROUND DANGERS TO BBV AND NEEDLE STICK INJURIES”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E732422-50BB-C54D-3A1B-8451D198E398}"/>
                </a:ext>
              </a:extLst>
            </p:cNvPr>
            <p:cNvSpPr txBox="1">
              <a:spLocks/>
            </p:cNvSpPr>
            <p:nvPr/>
          </p:nvSpPr>
          <p:spPr>
            <a:xfrm>
              <a:off x="5597632" y="4463965"/>
              <a:ext cx="459936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2000" b="1" i="1" dirty="0">
                  <a:solidFill>
                    <a:srgbClr val="955FA5"/>
                  </a:solidFill>
                </a:rPr>
                <a:t>“CHALLENGE STIGMA AND MYTHS”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B4148A6-D915-448B-FFB2-4EE5D7014EE9}"/>
                </a:ext>
              </a:extLst>
            </p:cNvPr>
            <p:cNvSpPr txBox="1">
              <a:spLocks/>
            </p:cNvSpPr>
            <p:nvPr/>
          </p:nvSpPr>
          <p:spPr>
            <a:xfrm>
              <a:off x="4333721" y="5276927"/>
              <a:ext cx="344968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b="1" i="1" dirty="0">
                  <a:solidFill>
                    <a:srgbClr val="955FA5"/>
                  </a:solidFill>
                </a:rPr>
                <a:t>“AN APP OF AVAILABLE PHARMACIES OR HOSTELS IN CARDIFF AND VALE”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7C38C22-F524-F313-B8A7-0F45D16EE52A}"/>
                </a:ext>
              </a:extLst>
            </p:cNvPr>
            <p:cNvSpPr txBox="1">
              <a:spLocks/>
            </p:cNvSpPr>
            <p:nvPr/>
          </p:nvSpPr>
          <p:spPr>
            <a:xfrm>
              <a:off x="1557543" y="4476049"/>
              <a:ext cx="43485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b="1" i="1" dirty="0">
                  <a:solidFill>
                    <a:srgbClr val="955FA5"/>
                  </a:solidFill>
                </a:rPr>
                <a:t>“MORE POSTERS IN PHARMACIES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735E212D-C660-CF08-3D7B-F819E99D26C2}"/>
              </a:ext>
            </a:extLst>
          </p:cNvPr>
          <p:cNvSpPr txBox="1"/>
          <p:nvPr/>
        </p:nvSpPr>
        <p:spPr>
          <a:xfrm>
            <a:off x="1832371" y="373033"/>
            <a:ext cx="2533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do you think are the best ways of promoting NSP’s?</a:t>
            </a:r>
          </a:p>
        </p:txBody>
      </p:sp>
    </p:spTree>
    <p:extLst>
      <p:ext uri="{BB962C8B-B14F-4D97-AF65-F5344CB8AC3E}">
        <p14:creationId xmlns:p14="http://schemas.microsoft.com/office/powerpoint/2010/main" val="2853496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5935EB5-06B7-9C55-0ECE-658BD5F95A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4035813"/>
              </p:ext>
            </p:extLst>
          </p:nvPr>
        </p:nvGraphicFramePr>
        <p:xfrm>
          <a:off x="1678040" y="912897"/>
          <a:ext cx="7210322" cy="5032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58FE034-0E64-8B4F-794E-DC7E4B9A86EA}"/>
              </a:ext>
            </a:extLst>
          </p:cNvPr>
          <p:cNvSpPr txBox="1"/>
          <p:nvPr/>
        </p:nvSpPr>
        <p:spPr>
          <a:xfrm>
            <a:off x="9910916" y="2861187"/>
            <a:ext cx="1730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Yes = 18</a:t>
            </a:r>
          </a:p>
          <a:p>
            <a:r>
              <a:rPr lang="en-GB" dirty="0"/>
              <a:t>No= 18</a:t>
            </a:r>
          </a:p>
        </p:txBody>
      </p:sp>
    </p:spTree>
    <p:extLst>
      <p:ext uri="{BB962C8B-B14F-4D97-AF65-F5344CB8AC3E}">
        <p14:creationId xmlns:p14="http://schemas.microsoft.com/office/powerpoint/2010/main" val="126841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C5E5F4D-BBAF-6C8C-77D1-431E132837F7}"/>
              </a:ext>
            </a:extLst>
          </p:cNvPr>
          <p:cNvGrpSpPr/>
          <p:nvPr/>
        </p:nvGrpSpPr>
        <p:grpSpPr>
          <a:xfrm>
            <a:off x="1707396" y="1207448"/>
            <a:ext cx="8596163" cy="5509035"/>
            <a:chOff x="1697563" y="833822"/>
            <a:chExt cx="8596163" cy="5509035"/>
          </a:xfrm>
        </p:grpSpPr>
        <p:sp>
          <p:nvSpPr>
            <p:cNvPr id="3" name="Speech Bubble: Oval 2">
              <a:extLst>
                <a:ext uri="{FF2B5EF4-FFF2-40B4-BE49-F238E27FC236}">
                  <a16:creationId xmlns:a16="http://schemas.microsoft.com/office/drawing/2014/main" id="{BBA3A56E-FEA9-428C-6B63-83274AFFDEF6}"/>
                </a:ext>
              </a:extLst>
            </p:cNvPr>
            <p:cNvSpPr>
              <a:spLocks/>
            </p:cNvSpPr>
            <p:nvPr/>
          </p:nvSpPr>
          <p:spPr>
            <a:xfrm rot="10800000" flipH="1">
              <a:off x="1760622" y="833822"/>
              <a:ext cx="8533104" cy="5509035"/>
            </a:xfrm>
            <a:prstGeom prst="wedgeEllipseCallout">
              <a:avLst/>
            </a:prstGeom>
            <a:solidFill>
              <a:srgbClr val="E0C3DE"/>
            </a:solidFill>
            <a:ln>
              <a:solidFill>
                <a:srgbClr val="955FA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2B49D5F-8E96-14CA-8ED1-80FEAFEC92B6}"/>
                </a:ext>
              </a:extLst>
            </p:cNvPr>
            <p:cNvSpPr txBox="1">
              <a:spLocks/>
            </p:cNvSpPr>
            <p:nvPr/>
          </p:nvSpPr>
          <p:spPr>
            <a:xfrm>
              <a:off x="3935568" y="966419"/>
              <a:ext cx="299570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100" b="1" i="1" dirty="0">
                  <a:solidFill>
                    <a:srgbClr val="7030A0"/>
                  </a:solidFill>
                </a:rPr>
                <a:t>“WAY TOO MUCH NEEDLE SHARING”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F1B9086-4BC5-9650-BB4A-12FFF9FD6AF6}"/>
                </a:ext>
              </a:extLst>
            </p:cNvPr>
            <p:cNvSpPr txBox="1">
              <a:spLocks/>
            </p:cNvSpPr>
            <p:nvPr/>
          </p:nvSpPr>
          <p:spPr>
            <a:xfrm>
              <a:off x="2158100" y="2390902"/>
              <a:ext cx="787580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100" b="1" i="1" dirty="0">
                  <a:solidFill>
                    <a:srgbClr val="7030A0"/>
                  </a:solidFill>
                </a:rPr>
                <a:t>“NOT ENOUGH HARM REDUCTION OR WOUND CARE ADVICE”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814613C-2BB5-E1FD-7FAD-F039816AD98B}"/>
                </a:ext>
              </a:extLst>
            </p:cNvPr>
            <p:cNvSpPr txBox="1">
              <a:spLocks/>
            </p:cNvSpPr>
            <p:nvPr/>
          </p:nvSpPr>
          <p:spPr>
            <a:xfrm>
              <a:off x="1697563" y="3588339"/>
              <a:ext cx="380642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>
                  <a:solidFill>
                    <a:srgbClr val="7030A0"/>
                  </a:solidFill>
                </a:rPr>
                <a:t>“INCORRECT PARAPHERNALIA AND DISPOSAL”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CEF1F87-73B3-4EFB-A521-02D2C9FAFB89}"/>
                </a:ext>
              </a:extLst>
            </p:cNvPr>
            <p:cNvSpPr txBox="1">
              <a:spLocks/>
            </p:cNvSpPr>
            <p:nvPr/>
          </p:nvSpPr>
          <p:spPr>
            <a:xfrm>
              <a:off x="1829448" y="2866323"/>
              <a:ext cx="53472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i="1" dirty="0">
                  <a:solidFill>
                    <a:srgbClr val="955FA5"/>
                  </a:solidFill>
                </a:rPr>
                <a:t>“SOME PEOPLE ARE NOT USING SHARP BINS EVEN THOUGH IF THEY ARE A NEEDLE USER”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D4939A9-3F7A-8EA7-C655-C01421D96B96}"/>
                </a:ext>
              </a:extLst>
            </p:cNvPr>
            <p:cNvSpPr txBox="1">
              <a:spLocks/>
            </p:cNvSpPr>
            <p:nvPr/>
          </p:nvSpPr>
          <p:spPr>
            <a:xfrm>
              <a:off x="1981886" y="4376122"/>
              <a:ext cx="440132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i="1" dirty="0">
                  <a:solidFill>
                    <a:srgbClr val="955FA5"/>
                  </a:solidFill>
                </a:rPr>
                <a:t>“SERVICES NOT COMMUNICATING WHERE USED NEEDLES CAN BE COLLECTED”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442DE75-C2D8-C7E9-6FC8-058C0002B9C7}"/>
                </a:ext>
              </a:extLst>
            </p:cNvPr>
            <p:cNvSpPr txBox="1">
              <a:spLocks/>
            </p:cNvSpPr>
            <p:nvPr/>
          </p:nvSpPr>
          <p:spPr>
            <a:xfrm>
              <a:off x="6223177" y="4349811"/>
              <a:ext cx="359863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i="1" dirty="0">
                  <a:solidFill>
                    <a:srgbClr val="955FA5"/>
                  </a:solidFill>
                </a:rPr>
                <a:t>“I’M AFRAID TO STEP ON THEM, THERE’S A FEW LAYING AROUND IN PEOPLE’S ROOM”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F7B4814-1289-0244-4ED9-C555885E8C5C}"/>
                </a:ext>
              </a:extLst>
            </p:cNvPr>
            <p:cNvSpPr txBox="1">
              <a:spLocks/>
            </p:cNvSpPr>
            <p:nvPr/>
          </p:nvSpPr>
          <p:spPr>
            <a:xfrm>
              <a:off x="6696186" y="2786313"/>
              <a:ext cx="356639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100" b="1" i="1" dirty="0">
                  <a:solidFill>
                    <a:srgbClr val="955FA5"/>
                  </a:solidFill>
                </a:rPr>
                <a:t>“A KID MIGHT FIND ONE, TOUCH OR PICK IT UP”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0CE6C7D-07DD-3A27-1CD3-5E551D3772BB}"/>
                </a:ext>
              </a:extLst>
            </p:cNvPr>
            <p:cNvSpPr txBox="1">
              <a:spLocks/>
            </p:cNvSpPr>
            <p:nvPr/>
          </p:nvSpPr>
          <p:spPr>
            <a:xfrm>
              <a:off x="2882940" y="1689433"/>
              <a:ext cx="616629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>
                  <a:solidFill>
                    <a:srgbClr val="955FA5"/>
                  </a:solidFill>
                </a:rPr>
                <a:t>“SOME NEEDLE USERS ARE NOT KEEPING THEIR AREA CLEAN, IT’S NOT FAIR ON OTHERS”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5384CCD-0786-7FC5-4F95-88C3316654EA}"/>
                </a:ext>
              </a:extLst>
            </p:cNvPr>
            <p:cNvSpPr txBox="1">
              <a:spLocks/>
            </p:cNvSpPr>
            <p:nvPr/>
          </p:nvSpPr>
          <p:spPr>
            <a:xfrm>
              <a:off x="5292968" y="3572577"/>
              <a:ext cx="467580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>
                  <a:solidFill>
                    <a:srgbClr val="7030A0"/>
                  </a:solidFill>
                </a:rPr>
                <a:t>“SOME NEEDLE USERS ARE USING IN FRONT OF RECOVERING ADDICTS”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F851111-A093-9466-B029-13BDEC9D2729}"/>
                </a:ext>
              </a:extLst>
            </p:cNvPr>
            <p:cNvSpPr txBox="1">
              <a:spLocks/>
            </p:cNvSpPr>
            <p:nvPr/>
          </p:nvSpPr>
          <p:spPr>
            <a:xfrm>
              <a:off x="3719989" y="5353038"/>
              <a:ext cx="50063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i="1" dirty="0">
                  <a:solidFill>
                    <a:srgbClr val="7030A0"/>
                  </a:solidFill>
                </a:rPr>
                <a:t>“I HAVE TO BE CAREFUL IN TOILETS AND SHOWERS BECAUSE I FIND NEEDLES THERE SOMETIMES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C17DA54-77BD-A73E-F3D7-F1955161EED9}"/>
              </a:ext>
            </a:extLst>
          </p:cNvPr>
          <p:cNvSpPr txBox="1"/>
          <p:nvPr/>
        </p:nvSpPr>
        <p:spPr>
          <a:xfrm>
            <a:off x="1827436" y="249410"/>
            <a:ext cx="2448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 you have any worries regarding needle use in your accommodation?</a:t>
            </a:r>
          </a:p>
        </p:txBody>
      </p:sp>
    </p:spTree>
    <p:extLst>
      <p:ext uri="{BB962C8B-B14F-4D97-AF65-F5344CB8AC3E}">
        <p14:creationId xmlns:p14="http://schemas.microsoft.com/office/powerpoint/2010/main" val="3805511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C8B9926-D524-8312-6AC0-6F4E7E77D1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5037563"/>
              </p:ext>
            </p:extLst>
          </p:nvPr>
        </p:nvGraphicFramePr>
        <p:xfrm>
          <a:off x="763639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8706D02-25EE-6254-2E08-FEC59276CDA8}"/>
              </a:ext>
            </a:extLst>
          </p:cNvPr>
          <p:cNvSpPr txBox="1"/>
          <p:nvPr/>
        </p:nvSpPr>
        <p:spPr>
          <a:xfrm>
            <a:off x="9645445" y="2359742"/>
            <a:ext cx="1602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Yes = 29</a:t>
            </a:r>
          </a:p>
          <a:p>
            <a:r>
              <a:rPr lang="en-GB" dirty="0"/>
              <a:t>No = 7</a:t>
            </a:r>
          </a:p>
        </p:txBody>
      </p:sp>
    </p:spTree>
    <p:extLst>
      <p:ext uri="{BB962C8B-B14F-4D97-AF65-F5344CB8AC3E}">
        <p14:creationId xmlns:p14="http://schemas.microsoft.com/office/powerpoint/2010/main" val="2286019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8BFF14-17BD-7473-724C-2EADAC77BC9F}"/>
              </a:ext>
            </a:extLst>
          </p:cNvPr>
          <p:cNvSpPr txBox="1"/>
          <p:nvPr/>
        </p:nvSpPr>
        <p:spPr>
          <a:xfrm>
            <a:off x="1195805" y="175140"/>
            <a:ext cx="25367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Have you seen anyone dispose of their sharps in a different way (i.e. other than a sharps bin)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44345AE-A84B-0F0A-6D7E-75F2C82F6BE3}"/>
              </a:ext>
            </a:extLst>
          </p:cNvPr>
          <p:cNvGrpSpPr/>
          <p:nvPr/>
        </p:nvGrpSpPr>
        <p:grpSpPr>
          <a:xfrm>
            <a:off x="530691" y="1158659"/>
            <a:ext cx="10662087" cy="5509035"/>
            <a:chOff x="373375" y="828177"/>
            <a:chExt cx="10662087" cy="550903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1EE7F86-76E3-0E39-529D-E15495E3DE2B}"/>
                </a:ext>
              </a:extLst>
            </p:cNvPr>
            <p:cNvGrpSpPr/>
            <p:nvPr/>
          </p:nvGrpSpPr>
          <p:grpSpPr>
            <a:xfrm>
              <a:off x="373375" y="828177"/>
              <a:ext cx="10662087" cy="5509035"/>
              <a:chOff x="314381" y="833822"/>
              <a:chExt cx="10662087" cy="5509035"/>
            </a:xfrm>
          </p:grpSpPr>
          <p:sp>
            <p:nvSpPr>
              <p:cNvPr id="20" name="Speech Bubble: Oval 19">
                <a:extLst>
                  <a:ext uri="{FF2B5EF4-FFF2-40B4-BE49-F238E27FC236}">
                    <a16:creationId xmlns:a16="http://schemas.microsoft.com/office/drawing/2014/main" id="{7F9F7364-5F7E-9E93-7C7D-C84C72828AEF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1760622" y="833822"/>
                <a:ext cx="8533104" cy="5509035"/>
              </a:xfrm>
              <a:prstGeom prst="wedgeEllipseCallout">
                <a:avLst/>
              </a:prstGeom>
              <a:solidFill>
                <a:srgbClr val="E0C3DE"/>
              </a:solidFill>
              <a:ln>
                <a:solidFill>
                  <a:srgbClr val="955FA5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267EAC1-DE46-3E78-6B7D-E8A278874BC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96646" y="925961"/>
                <a:ext cx="59064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i="1" dirty="0">
                    <a:solidFill>
                      <a:srgbClr val="7030A0"/>
                    </a:solidFill>
                  </a:rPr>
                  <a:t>“IN BEER CANS”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80CB0AE-B7F0-BCAA-2A0D-316D9E315EC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52424" y="1397091"/>
                <a:ext cx="590646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b="1" i="1" dirty="0">
                    <a:solidFill>
                      <a:srgbClr val="955FA5"/>
                    </a:solidFill>
                  </a:rPr>
                  <a:t>“IN NORMAL BINS, NOT A SHARPS BIN”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81CC60C-C8EE-3F19-4932-7F37540DEC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77048" y="1830463"/>
                <a:ext cx="590646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100" b="1" i="1" dirty="0">
                    <a:solidFill>
                      <a:srgbClr val="7030A0"/>
                    </a:solidFill>
                  </a:rPr>
                  <a:t>“IN A HOLE OF A BRICK WALL”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6927026-A95C-FC83-4860-CCF715F77DC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40869" y="2292801"/>
                <a:ext cx="681802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100" b="1" i="1" dirty="0">
                    <a:solidFill>
                      <a:srgbClr val="955FA5"/>
                    </a:solidFill>
                  </a:rPr>
                  <a:t>“IN PEOPLE’S FLAT, JUST LAYING ON THE FLOOR”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745C2AF-0F50-B711-134A-2D68D22A46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10654" y="5685820"/>
                <a:ext cx="371245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b="1" i="1" dirty="0">
                    <a:solidFill>
                      <a:srgbClr val="955FA5"/>
                    </a:solidFill>
                  </a:rPr>
                  <a:t>“IN A WASHING MACHINE”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BD0A4D3-6EC1-306A-BDE0-43FE4F5AD2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33387" y="4382239"/>
                <a:ext cx="273995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b="1" i="1" dirty="0">
                    <a:solidFill>
                      <a:srgbClr val="955FA5"/>
                    </a:solidFill>
                  </a:rPr>
                  <a:t>“IN COMMUNAL AREAS”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B927786-A110-3CC3-B167-06110A999C1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08884" y="2608403"/>
                <a:ext cx="1710124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100" b="1" i="1" dirty="0">
                    <a:solidFill>
                      <a:srgbClr val="7030A0"/>
                    </a:solidFill>
                  </a:rPr>
                  <a:t>“SANITARY BINS”</a:t>
                </a: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9879EDD-6D2D-B452-A2DF-A2F2B2580C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70000" y="3864992"/>
                <a:ext cx="59064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i="1" dirty="0">
                    <a:solidFill>
                      <a:srgbClr val="7030A0"/>
                    </a:solidFill>
                  </a:rPr>
                  <a:t>“IN THE CITY CENTRE”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85F2E22-4B06-3540-6F6B-B132F0D64C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4381" y="3418814"/>
                <a:ext cx="59064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300" b="1" i="1" dirty="0">
                    <a:solidFill>
                      <a:srgbClr val="955FA5"/>
                    </a:solidFill>
                  </a:rPr>
                  <a:t>“NEAR BUS STOPS”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7548539-51CF-5158-019C-C50633805ED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78601" y="3879646"/>
                <a:ext cx="59064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i="1" dirty="0">
                    <a:solidFill>
                      <a:srgbClr val="7030A0"/>
                    </a:solidFill>
                  </a:rPr>
                  <a:t>“PUBLIC BATHROOMS”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08DAF68-0448-72A0-A911-0B32797DA54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38775" y="4740429"/>
                <a:ext cx="59064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i="1" dirty="0">
                    <a:solidFill>
                      <a:srgbClr val="7030A0"/>
                    </a:solidFill>
                  </a:rPr>
                  <a:t>“OUTSIDE MY HOSTEL ENTRANCE”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E35FF2F-5308-467B-840C-9CEC9DDD4B2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42766" y="4292277"/>
                <a:ext cx="590646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100" b="1" i="1" dirty="0">
                    <a:solidFill>
                      <a:srgbClr val="955FA5"/>
                    </a:solidFill>
                  </a:rPr>
                  <a:t>“IN BUSHES”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5579067-9818-FD1D-EC1E-B77F698D4D8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76412" y="3381200"/>
                <a:ext cx="59064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300" b="1" i="1" dirty="0">
                    <a:solidFill>
                      <a:srgbClr val="955FA5"/>
                    </a:solidFill>
                  </a:rPr>
                  <a:t>“UNDERNEATH THE TRAIN BRIDGE”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6F7848B-AA6C-540A-74D6-92618C2F65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96472" y="5195748"/>
                <a:ext cx="59064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i="1" dirty="0">
                    <a:solidFill>
                      <a:srgbClr val="7030A0"/>
                    </a:solidFill>
                  </a:rPr>
                  <a:t>“OUTSIDE MY CORRIDOR”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1C97690-EFD0-53BA-6CF4-6CB18B9A9F5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71468" y="2746902"/>
                <a:ext cx="693283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i="1" dirty="0">
                    <a:solidFill>
                      <a:srgbClr val="7030A0"/>
                    </a:solidFill>
                  </a:rPr>
                  <a:t>“IN CERTAIN HOTSPOTS – ADAMSDOWN, SPLOTT, CLIFTON STREET, BROADWAY, SOPHIA GARDENS”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2987D02-A9DE-95FA-1D07-7FF33570172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25423" y="1830539"/>
                <a:ext cx="590646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100" b="1" i="1" dirty="0">
                    <a:solidFill>
                      <a:srgbClr val="7030A0"/>
                    </a:solidFill>
                  </a:rPr>
                  <a:t>“IN THE TOILET”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65473EF-3FB3-3265-722D-F9A4A62908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59664" y="5282755"/>
                <a:ext cx="590646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100" b="1" i="1" dirty="0">
                    <a:solidFill>
                      <a:srgbClr val="955FA5"/>
                    </a:solidFill>
                  </a:rPr>
                  <a:t>“DOWN DRAINS”</a:t>
                </a:r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258D97D-9F33-CE2E-E3D0-02303B6B1E32}"/>
                </a:ext>
              </a:extLst>
            </p:cNvPr>
            <p:cNvSpPr txBox="1">
              <a:spLocks/>
            </p:cNvSpPr>
            <p:nvPr/>
          </p:nvSpPr>
          <p:spPr>
            <a:xfrm>
              <a:off x="540524" y="4376834"/>
              <a:ext cx="590646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100" b="1" i="1" dirty="0">
                  <a:solidFill>
                    <a:srgbClr val="955FA5"/>
                  </a:solidFill>
                </a:rPr>
                <a:t>“STREET LANES”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9094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99a9029-748f-4f34-a3c6-1670921931f2">
      <Terms xmlns="http://schemas.microsoft.com/office/infopath/2007/PartnerControls"/>
    </lcf76f155ced4ddcb4097134ff3c332f>
    <TaxCatchAll xmlns="7499d1cf-b6b9-49a5-9ec6-a57b7e99177d" xsi:nil="true"/>
    <November2023 xmlns="a99a9029-748f-4f34-a3c6-1670921931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7E08D23155914A97D36312D50AE3C9" ma:contentTypeVersion="17" ma:contentTypeDescription="Create a new document." ma:contentTypeScope="" ma:versionID="b6b13a1071dd9419f7ab16fc0f793e61">
  <xsd:schema xmlns:xsd="http://www.w3.org/2001/XMLSchema" xmlns:xs="http://www.w3.org/2001/XMLSchema" xmlns:p="http://schemas.microsoft.com/office/2006/metadata/properties" xmlns:ns2="a99a9029-748f-4f34-a3c6-1670921931f2" xmlns:ns3="7499d1cf-b6b9-49a5-9ec6-a57b7e99177d" targetNamespace="http://schemas.microsoft.com/office/2006/metadata/properties" ma:root="true" ma:fieldsID="71bc30842a6189b6a39bd8856a94e298" ns2:_="" ns3:_="">
    <xsd:import namespace="a99a9029-748f-4f34-a3c6-1670921931f2"/>
    <xsd:import namespace="7499d1cf-b6b9-49a5-9ec6-a57b7e9917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November2023" minOccurs="0"/>
                <xsd:element ref="ns2:MediaServiceSearchPropertie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9a9029-748f-4f34-a3c6-1670921931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d49bd99a-9a4b-4151-9201-01991fce80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vember2023" ma:index="21" nillable="true" ma:displayName="November 2023" ma:format="Dropdown" ma:internalName="November2023">
      <xsd:simpleType>
        <xsd:restriction base="dms:Text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99d1cf-b6b9-49a5-9ec6-a57b7e99177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ba1e465-9537-472c-81e4-ceada40c7645}" ma:internalName="TaxCatchAll" ma:showField="CatchAllData" ma:web="7499d1cf-b6b9-49a5-9ec6-a57b7e9917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2CE3D2-4B3F-4056-A6A3-C4D44A520B85}">
  <ds:schemaRefs>
    <ds:schemaRef ds:uri="http://schemas.microsoft.com/office/2006/metadata/properties"/>
    <ds:schemaRef ds:uri="http://schemas.microsoft.com/office/infopath/2007/PartnerControls"/>
    <ds:schemaRef ds:uri="a99a9029-748f-4f34-a3c6-1670921931f2"/>
    <ds:schemaRef ds:uri="7499d1cf-b6b9-49a5-9ec6-a57b7e99177d"/>
  </ds:schemaRefs>
</ds:datastoreItem>
</file>

<file path=customXml/itemProps2.xml><?xml version="1.0" encoding="utf-8"?>
<ds:datastoreItem xmlns:ds="http://schemas.openxmlformats.org/officeDocument/2006/customXml" ds:itemID="{3D889606-1F98-447A-B123-E93AE21E22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0163B6-BA1F-47B1-97FB-1676D834F8D1}"/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703</Words>
  <Application>Microsoft Office PowerPoint</Application>
  <PresentationFormat>Widescreen</PresentationFormat>
  <Paragraphs>83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Wingdings</vt:lpstr>
      <vt:lpstr>Office Theme</vt:lpstr>
      <vt:lpstr>NSP Survey = 36 responses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VAC Rep Suggestions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Maleeha Akbar</dc:creator>
  <cp:lastModifiedBy>Maleeha Akbar</cp:lastModifiedBy>
  <cp:revision>1</cp:revision>
  <dcterms:created xsi:type="dcterms:W3CDTF">2025-02-20T22:03:21Z</dcterms:created>
  <dcterms:modified xsi:type="dcterms:W3CDTF">2025-09-10T10:56:32Z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0x010100437E08D23155914A97D36312D50AE3C9</vt:lpwstr>
  </property>
  <property fmtid="{D5CDD505-2E9C-101B-9397-08002B2CF9AE}" pid="3" name="MediaServiceImageTags">
    <vt:lpwstr/>
  </property>
</Properties>
</file>